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3"/>
  </p:notes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57" r:id="rId9"/>
    <p:sldId id="258" r:id="rId10"/>
    <p:sldId id="279" r:id="rId11"/>
    <p:sldId id="277" r:id="rId12"/>
  </p:sldIdLst>
  <p:sldSz cx="9144000" cy="6858000" type="screen4x3"/>
  <p:notesSz cx="6742113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3" autoAdjust="0"/>
  </p:normalViewPr>
  <p:slideViewPr>
    <p:cSldViewPr>
      <p:cViewPr>
        <p:scale>
          <a:sx n="100" d="100"/>
          <a:sy n="100" d="100"/>
        </p:scale>
        <p:origin x="-1104" y="-6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9A70F7-659F-4C75-86B4-074EAA8E97EF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4A7D60-0A58-4208-AD22-1F488C5F08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731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A7D60-0A58-4208-AD22-1F488C5F0871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3654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138836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ГКП на ПХВ «Городская поликлиника №3»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3284984"/>
            <a:ext cx="7772400" cy="1199704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Исполнение плана </a:t>
            </a:r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развития </a:t>
            </a: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 2017 </a:t>
            </a:r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год</a:t>
            </a:r>
          </a:p>
        </p:txBody>
      </p:sp>
    </p:spTree>
    <p:extLst>
      <p:ext uri="{BB962C8B-B14F-4D97-AF65-F5344CB8AC3E}">
        <p14:creationId xmlns:p14="http://schemas.microsoft.com/office/powerpoint/2010/main" val="348810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0110109"/>
              </p:ext>
            </p:extLst>
          </p:nvPr>
        </p:nvGraphicFramePr>
        <p:xfrm>
          <a:off x="683568" y="2060848"/>
          <a:ext cx="7992888" cy="38074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60240"/>
                <a:gridCol w="1152128"/>
                <a:gridCol w="1512168"/>
                <a:gridCol w="1354778"/>
                <a:gridCol w="1813574"/>
              </a:tblGrid>
              <a:tr h="10081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Наименование</a:t>
                      </a:r>
                      <a:r>
                        <a:rPr lang="ru-RU" sz="12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План 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Сумма договоров             </a:t>
                      </a:r>
                      <a:endParaRPr lang="ru-RU" sz="1200" b="1" i="0" u="none" strike="noStrike" dirty="0" smtClean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Из </a:t>
                      </a:r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них 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казахстанское содержание, </a:t>
                      </a:r>
                      <a:r>
                        <a:rPr lang="ru-RU" sz="1200" b="1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тыс.тенге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Казахстанское содержание, %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Медикаменты и ИМН</a:t>
                      </a:r>
                      <a:endParaRPr lang="ru-RU" sz="1200" b="1" u="none" strike="noStrike" baseline="0" dirty="0" smtClean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62 500,0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itchFamily="34" charset="0"/>
                          <a:cs typeface="Arial" pitchFamily="34" charset="0"/>
                        </a:rPr>
                        <a:t>59 658,2</a:t>
                      </a: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13 399,67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22,5%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Медицинское оборудование 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24 978,5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itchFamily="34" charset="0"/>
                          <a:cs typeface="Arial" pitchFamily="34" charset="0"/>
                        </a:rPr>
                        <a:t>24 678,5</a:t>
                      </a: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2 248,0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9,1%</a:t>
                      </a:r>
                    </a:p>
                  </a:txBody>
                  <a:tcPr marL="9525" marR="9525" marT="9525" marB="0" anchor="ctr"/>
                </a:tc>
              </a:tr>
              <a:tr h="49512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Товары 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15 000,0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itchFamily="34" charset="0"/>
                          <a:cs typeface="Arial" pitchFamily="34" charset="0"/>
                        </a:rPr>
                        <a:t>14 171,64</a:t>
                      </a: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2 104,51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14,9%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5700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Услуги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116 361,22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itchFamily="34" charset="0"/>
                          <a:cs typeface="Arial" pitchFamily="34" charset="0"/>
                        </a:rPr>
                        <a:t>117 750,42</a:t>
                      </a: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117 750,42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9512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Итого: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" pitchFamily="34" charset="0"/>
                          <a:cs typeface="Arial" pitchFamily="34" charset="0"/>
                        </a:rPr>
                        <a:t>223 314,91</a:t>
                      </a: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216 258,76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135 502,60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62,7%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Информация по казахстанскому содержанию за 2017 год</a:t>
            </a:r>
            <a:endParaRPr lang="ru-RU" sz="3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9220912" y="2632105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1472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0" indent="0">
              <a:buNone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года было закуплено медицинское  оборудование: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счет средств АПП для оказания ГОБМП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медицинское оборудования на сумму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24 210,5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тыс.тенге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Кресло гинекологическое новой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модификации,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Тренажер Кобра для механической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терапии,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Тренажер для развития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физиомоторики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Тренажер верхних конечностей, Портативный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многофункциональный мини-велосипед для укрепления нижних и верхних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конечностей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Кабинет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галионотерапии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галогенератором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Мультифункциональный реабилитационный стул для разработки верхних и нижних конечностей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Многофункциональный стол для упражнений руки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УЗИ аппарат,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Офтальмологический автоматический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рефрактометр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Предстерилизационная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очистка медицинских инструментов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sz="14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1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счет платных медицинских услуг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закуплено медицинское оборудование на </a:t>
            </a:r>
            <a:r>
              <a:rPr lang="ru-RU" sz="1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468,0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тыс.тенге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(Аппарат для кислородной терапии) </a:t>
            </a:r>
          </a:p>
          <a:p>
            <a:pPr marL="109728" indent="0">
              <a:buNone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 закуплено на сумму - 24 678,5 </a:t>
            </a:r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тыс.тенге</a:t>
            </a:r>
            <a:endPara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1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счет централизованного закупа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получено медицинское оборудования на </a:t>
            </a:r>
            <a:r>
              <a:rPr lang="ru-RU" sz="1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7 310,0 </a:t>
            </a:r>
            <a:r>
              <a:rPr lang="ru-RU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тыс.тенге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(Аппарат для криохирургии)</a:t>
            </a:r>
          </a:p>
          <a:p>
            <a:pPr marL="109728" indent="0">
              <a:buNone/>
            </a:pPr>
            <a:r>
              <a:rPr lang="ru-RU" sz="1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 централизованно: 7310,0 </a:t>
            </a:r>
            <a:r>
              <a:rPr lang="ru-RU" sz="1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тыс.тенге</a:t>
            </a:r>
            <a:endParaRPr lang="ru-RU" sz="1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344816" cy="562074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основных средств</a:t>
            </a: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96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96641" y="61934"/>
            <a:ext cx="849694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ru-RU" altLang="ru-RU" sz="2000" b="1" dirty="0" smtClean="0">
                <a:solidFill>
                  <a:srgbClr val="FF0000"/>
                </a:solidFill>
              </a:rPr>
              <a:t>Целевые показатели плана развития.</a:t>
            </a:r>
            <a:endParaRPr lang="ru-RU" altLang="ru-RU" sz="2000" dirty="0">
              <a:solidFill>
                <a:srgbClr val="FF0000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6220192"/>
              </p:ext>
            </p:extLst>
          </p:nvPr>
        </p:nvGraphicFramePr>
        <p:xfrm>
          <a:off x="296641" y="462044"/>
          <a:ext cx="8568953" cy="60303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7"/>
                <a:gridCol w="1800200"/>
                <a:gridCol w="1944216"/>
                <a:gridCol w="2160240"/>
              </a:tblGrid>
              <a:tr h="37466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Содержание результата 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57" marR="5457" marT="5457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ед.изм</a:t>
                      </a:r>
                      <a:r>
                        <a:rPr lang="ru-RU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57" marR="5457" marT="5457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2017г.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57" marR="5457" marT="545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57" marR="5457" marT="5457" marB="0" anchor="ctr"/>
                </a:tc>
              </a:tr>
              <a:tr h="14401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план </a:t>
                      </a:r>
                      <a:r>
                        <a:rPr lang="ru-RU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r>
                        <a:rPr lang="ru-RU" sz="1300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корректировкой 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57" marR="5457" marT="5457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Факт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57" marR="5457" marT="5457" marB="0" vert="vert270" anchor="ctr"/>
                </a:tc>
              </a:tr>
              <a:tr h="40936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снижение общей смертности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57" marR="5457" marT="54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на 1000 населения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57" marR="5457" marT="54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7,00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57" marR="5457" marT="54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7,00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57" marR="5457" marT="5457" marB="0" anchor="ctr"/>
                </a:tc>
              </a:tr>
              <a:tr h="5267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снижение материнской смертности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57" marR="5457" marT="54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на 100 000 родившихся живыми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57" marR="5457" marT="54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0,00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57" marR="5457" marT="54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0,00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57" marR="5457" marT="5457" marB="0" anchor="ctr"/>
                </a:tc>
              </a:tr>
              <a:tr h="5633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снижение младенческой смертности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57" marR="5457" marT="54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на 1000 живорожденных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57" marR="5457" marT="54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7,00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57" marR="5457" marT="54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6,5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57" marR="5457" marT="5457" marB="0" anchor="ctr"/>
                </a:tc>
              </a:tr>
              <a:tr h="4682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снижение смертности от БСК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57" marR="5457" marT="54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на 100 тыс.населения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57" marR="5457" marT="54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260,00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57" marR="5457" marT="54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249,00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57" marR="5457" marT="5457" marB="0" anchor="ctr"/>
                </a:tc>
              </a:tr>
              <a:tr h="5398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снижение заболеваемости туберкулезом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57" marR="5457" marT="54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на 100 тыс.населения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57" marR="5457" marT="54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26,00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57" marR="5457" marT="54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25,00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57" marR="5457" marT="5457" marB="0" anchor="ctr"/>
                </a:tc>
              </a:tr>
              <a:tr h="5764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снижение смертности от онкологических заболеваний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57" marR="5457" marT="54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на 100 тыс.населения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57" marR="5457" marT="54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160,00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57" marR="5457" marT="54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149,00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57" marR="5457" marT="5457" marB="0" anchor="ctr"/>
                </a:tc>
              </a:tr>
              <a:tr h="5036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снижение смертности от туберкулеза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57" marR="5457" marT="54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на 100 тыс.населения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57" marR="5457" marT="54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3,50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57" marR="5457" marT="54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3,50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57" marR="5457" marT="5457" marB="0" anchor="ctr"/>
                </a:tc>
              </a:tr>
              <a:tr h="6278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снижение первичного выхода на инвалидность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57" marR="5457" marT="54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на 10 тыс. работающего населения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57" marR="5457" marT="54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16,00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57" marR="5457" marT="54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16,00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57" marR="5457" marT="5457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667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6456490"/>
              </p:ext>
            </p:extLst>
          </p:nvPr>
        </p:nvGraphicFramePr>
        <p:xfrm>
          <a:off x="0" y="162494"/>
          <a:ext cx="9144001" cy="6368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2170"/>
                <a:gridCol w="973646"/>
                <a:gridCol w="2880320"/>
                <a:gridCol w="864096"/>
                <a:gridCol w="1288364"/>
                <a:gridCol w="1195405"/>
              </a:tblGrid>
              <a:tr h="3597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Наименование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Результат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содержание результата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ед.изм</a:t>
                      </a:r>
                      <a:r>
                        <a:rPr lang="ru-RU" sz="7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ru-RU" sz="7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2017г.</a:t>
                      </a:r>
                    </a:p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план с корректировкой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57" marR="5457" marT="54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2017г.</a:t>
                      </a:r>
                    </a:p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факт 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57" marR="5457" marT="5457" marB="0" anchor="ctr"/>
                </a:tc>
              </a:tr>
              <a:tr h="204086">
                <a:tc rowSpan="12"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совершенствование медицинской, реабилитационной и профилактической помощи  и обеспечение доступности медицинской помощи прикрепленному населению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/>
                </a:tc>
                <a:tc rowSpan="3"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прямой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прикрепленное население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кол-во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65 </a:t>
                      </a:r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000,00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65 </a:t>
                      </a:r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000,00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</a:tr>
              <a:tr h="3869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объем </a:t>
                      </a:r>
                      <a:r>
                        <a:rPr lang="ru-RU" sz="12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скрининговых</a:t>
                      </a:r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обследований населения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кол-во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39 724,00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39 724,00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</a:tr>
              <a:tr h="2938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КДУ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кол-во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140 </a:t>
                      </a:r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000,00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140 </a:t>
                      </a:r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000,00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</a:tr>
              <a:tr h="4973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9"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качества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охват диспансерным наблюдением лиц трудоспособного возраста с БСК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100,00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100,00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</a:tr>
              <a:tr h="3739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Охват диспансерным наблюдением ЖФВ с ЭГЗ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100,00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100,00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</a:tr>
              <a:tr h="6207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контрацепция женщин с абсолютными противопоказаниями к беременности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100,00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100,00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</a:tr>
              <a:tr h="3739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постановка на учет по беременности в сроке до 12 недель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84,00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85,00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</a:tr>
              <a:tr h="3739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снижение уровня перинатальной смертности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6,00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5,6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</a:tr>
              <a:tr h="7440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своевременность </a:t>
                      </a:r>
                      <a:r>
                        <a:rPr lang="ru-RU" sz="12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выявляемости</a:t>
                      </a:r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больных с онкологическими заболеваниями I и II стадиях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64,00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65,3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</a:tr>
              <a:tr h="3230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снижение запущенности онкологических заболеваний в 4 стадии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8,6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7,6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</a:tr>
              <a:tr h="6207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снижение заболеваемости деструктивными формами туберкулеза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3,5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3,5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</a:tr>
              <a:tr h="5809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снижение уровня госпитализации пациентов с осложнениями БСК (инфаркт, ОНМК)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58,00</a:t>
                      </a:r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56,00</a:t>
                      </a:r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</a:tr>
              <a:tr h="373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эффективности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снижение обоснованных жалоб от населения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кол-во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0,00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0462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7009247"/>
              </p:ext>
            </p:extLst>
          </p:nvPr>
        </p:nvGraphicFramePr>
        <p:xfrm>
          <a:off x="107505" y="116635"/>
          <a:ext cx="8856982" cy="64087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784"/>
                <a:gridCol w="1357326"/>
                <a:gridCol w="2219231"/>
                <a:gridCol w="1103378"/>
                <a:gridCol w="1275784"/>
                <a:gridCol w="1100479"/>
              </a:tblGrid>
              <a:tr h="6355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наименование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Результат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содержание результата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ед.изм</a:t>
                      </a:r>
                      <a:r>
                        <a:rPr lang="ru-RU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94" marR="4294" marT="42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2017г.</a:t>
                      </a:r>
                    </a:p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план с корректировкой 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57" marR="5457" marT="54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2017г. факт 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57" marR="5457" marT="5457" marB="0" anchor="ctr"/>
                </a:tc>
              </a:tr>
              <a:tr h="412713">
                <a:tc rowSpan="5"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совершенствование кадрового потенциала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48" marR="4648" marT="4648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прямой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48" marR="4648" marT="464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обучено врачей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48" marR="4648" marT="46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ед.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48" marR="4648" marT="46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62,00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48" marR="4648" marT="46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87,00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48" marR="4648" marT="4648" marB="0" anchor="ctr"/>
                </a:tc>
              </a:tr>
              <a:tr h="4942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48" marR="4648" marT="464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обучено средних </a:t>
                      </a:r>
                      <a:r>
                        <a:rPr lang="ru-RU" sz="12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мед.работников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48" marR="4648" marT="46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ед.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48" marR="4648" marT="46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68,00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48" marR="4648" marT="46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88,00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48" marR="4648" marT="4648" marB="0" anchor="ctr"/>
                </a:tc>
              </a:tr>
              <a:tr h="5649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качества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48" marR="4648" marT="464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охват квалификационных категорий врачей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48" marR="4648" marT="46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48" marR="4648" marT="46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45,00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48" marR="4648" marT="46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48,00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48" marR="4648" marT="4648" marB="0" anchor="ctr"/>
                </a:tc>
              </a:tr>
              <a:tr h="8506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охват квалификационных категорий средних </a:t>
                      </a:r>
                      <a:r>
                        <a:rPr lang="ru-RU" sz="12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мед.работников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48" marR="4648" marT="46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48" marR="4648" marT="46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40,00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48" marR="4648" marT="46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50,00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48" marR="4648" marT="4648" marB="0" anchor="ctr"/>
                </a:tc>
              </a:tr>
              <a:tr h="7767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эффективности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48" marR="4648" marT="464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рост удовлетворенности населения качеством мед.помощи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48" marR="4648" marT="46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48" marR="4648" marT="46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95,00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48" marR="4648" marT="46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95,00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48" marR="4648" marT="4648" marB="0" anchor="ctr"/>
                </a:tc>
              </a:tr>
              <a:tr h="3406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48" marR="4648" marT="464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48" marR="4648" marT="464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снижение дефицита врачей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48" marR="4648" marT="46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ед.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48" marR="4648" marT="46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48" marR="4648" marT="46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6,00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48" marR="4648" marT="4648" marB="0" anchor="ctr"/>
                </a:tc>
              </a:tr>
              <a:tr h="494289">
                <a:tc rowSpan="3"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Совершенствование материально-технической базы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48" marR="4648" marT="4648" marB="0"/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прямой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48" marR="4648" marT="4648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приобретено медицинского оборудования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48" marR="4648" marT="46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ед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48" marR="4648" marT="46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8,00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48" marR="4648" marT="46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10,00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48" marR="4648" marT="4648" marB="0" anchor="ctr"/>
                </a:tc>
              </a:tr>
              <a:tr h="3237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в т.ч. в лизинг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48" marR="4648" marT="46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ед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48" marR="4648" marT="46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48" marR="4648" marT="46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48" marR="4648" marT="4648" marB="0" anchor="ctr"/>
                </a:tc>
              </a:tr>
              <a:tr h="3471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качества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48" marR="4648" marT="4648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рост уровня оснащенности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48" marR="4648" marT="46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48" marR="4648" marT="46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83,00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48" marR="4648" marT="46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83,00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48" marR="4648" marT="4648" marB="0" anchor="ctr"/>
                </a:tc>
              </a:tr>
              <a:tr h="11680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48" marR="4648" marT="4648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эффективности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48" marR="4648" marT="4648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доступность для населения лабораторно-инструментальных видов обследования на 1 жителя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48" marR="4648" marT="46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48" marR="4648" marT="46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48" marR="4648" marT="46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48" marR="4648" marT="4648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3973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8651446"/>
              </p:ext>
            </p:extLst>
          </p:nvPr>
        </p:nvGraphicFramePr>
        <p:xfrm>
          <a:off x="179512" y="1556795"/>
          <a:ext cx="8496944" cy="5184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810"/>
                <a:gridCol w="2185364"/>
                <a:gridCol w="1461266"/>
                <a:gridCol w="1584176"/>
                <a:gridCol w="1440160"/>
                <a:gridCol w="1512168"/>
              </a:tblGrid>
              <a:tr h="8279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6840" algn="l"/>
                        </a:tabLs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№ п\п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Наименование индикаторов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Источник информации/ единица измерения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Пороговое значение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2017г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 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план с корректировкой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2017г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 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факт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91199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116840" algn="l"/>
                        </a:tabLst>
                      </a:pP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1.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Детская смертность от 7 дней до 5 лет, предотвратимая на уровне ПМСП (ОКИ, ОРИ)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Выгрузка из ДКПН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100% отсутствие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97437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116840" algn="l"/>
                        </a:tabLst>
                      </a:pP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2.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Отсутствие случаев материнской смертности, предотвратимых на уровне ПМСП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Выгрузка из ДКПН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100% отсутствие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531164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116840" algn="l"/>
                        </a:tabLst>
                      </a:pP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3.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Уровень госпитализации больных из числа прикрепленного населения госпитализированных с осложнением болезней системы кровообращения: инфаркт миокарда, ОНМК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Выгрузка из ДКПН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Не более 60,5%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60%*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57,9%*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939075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116840" algn="l"/>
                        </a:tabLst>
                      </a:pP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4.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Охват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скрининговыми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осмотрами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Отчеты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Не менее 70% от числа подлежащих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70%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70%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ru-RU" sz="2400" b="1" dirty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Для медицинских организаций, оказывающих первичную медико-санитарную и консультативно-диагностическую помощь</a:t>
            </a:r>
            <a:endParaRPr lang="ru-RU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56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1380457"/>
              </p:ext>
            </p:extLst>
          </p:nvPr>
        </p:nvGraphicFramePr>
        <p:xfrm>
          <a:off x="179513" y="476672"/>
          <a:ext cx="8496943" cy="59992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665"/>
                <a:gridCol w="2149539"/>
                <a:gridCol w="1502235"/>
                <a:gridCol w="1440160"/>
                <a:gridCol w="1584176"/>
                <a:gridCol w="1512168"/>
              </a:tblGrid>
              <a:tr h="14285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6840" algn="l"/>
                        </a:tabLs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5.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Удельный вес запущенных форм туберкулеза, включая фиброзно-кавернозный туберкулез, из числа впервые выявленных случаев</a:t>
                      </a:r>
                      <a:endParaRPr lang="ru-RU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Выгрузка из ДКПН</a:t>
                      </a:r>
                      <a:endParaRPr lang="ru-RU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Не более </a:t>
                      </a:r>
                      <a:r>
                        <a:rPr lang="ru-RU" sz="12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59%</a:t>
                      </a:r>
                      <a:endParaRPr lang="ru-RU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59</a:t>
                      </a:r>
                      <a:endParaRPr lang="ru-RU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  <a:endParaRPr lang="ru-RU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179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6840" algn="l"/>
                        </a:tabLst>
                      </a:pP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6.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Раннее выявление случаев с диагнозом злокачественные новообразования визуальной локализации 1-2 стадии (рак шейки матки, рак молочной железы, </a:t>
                      </a:r>
                      <a:r>
                        <a:rPr lang="ru-RU" sz="1200" b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колоректальный</a:t>
                      </a:r>
                      <a:r>
                        <a:rPr lang="ru-RU" sz="12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рак, рак кожи, рак ротоглотки)</a:t>
                      </a:r>
                      <a:endParaRPr lang="ru-RU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Выгрузка из ДКПН</a:t>
                      </a:r>
                      <a:endParaRPr lang="ru-RU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Не менее </a:t>
                      </a:r>
                      <a:r>
                        <a:rPr lang="ru-RU" sz="12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89,9%</a:t>
                      </a:r>
                      <a:endParaRPr lang="ru-RU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89</a:t>
                      </a:r>
                      <a:r>
                        <a:rPr lang="kk-KZ" sz="12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,9</a:t>
                      </a:r>
                      <a:r>
                        <a:rPr lang="ru-RU" sz="12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%</a:t>
                      </a:r>
                      <a:endParaRPr lang="ru-RU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92,4%</a:t>
                      </a:r>
                      <a:endParaRPr lang="ru-RU" sz="12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862019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116840" algn="l"/>
                        </a:tabLst>
                      </a:pP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7.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Увеличение удельного веса ВОП из общего количества врачей ПМСП</a:t>
                      </a:r>
                      <a:endParaRPr lang="ru-RU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Сведения из ДКПН</a:t>
                      </a:r>
                      <a:endParaRPr lang="ru-RU" sz="900" b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Не менее 40%</a:t>
                      </a:r>
                      <a:endParaRPr lang="ru-RU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75%</a:t>
                      </a:r>
                      <a:endParaRPr lang="ru-RU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75%</a:t>
                      </a:r>
                      <a:endParaRPr lang="ru-RU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39077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116840" algn="l"/>
                        </a:tabLst>
                      </a:pP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8.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Индекс здоровья населения (число ни разу не обращавшихся за медицинской помощью за отчетный период)</a:t>
                      </a:r>
                      <a:endParaRPr lang="ru-RU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АИС «Поликлиника», ЭРСБ, РПН, ЭРДБ. Выборка производится по ИИН</a:t>
                      </a:r>
                      <a:endParaRPr lang="ru-RU" sz="900" b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Не менее 20% с ростом в динамике</a:t>
                      </a:r>
                      <a:endParaRPr lang="ru-RU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24%</a:t>
                      </a:r>
                      <a:endParaRPr lang="ru-RU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24%</a:t>
                      </a:r>
                      <a:endParaRPr lang="ru-RU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490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5862510"/>
              </p:ext>
            </p:extLst>
          </p:nvPr>
        </p:nvGraphicFramePr>
        <p:xfrm>
          <a:off x="395536" y="357821"/>
          <a:ext cx="8496944" cy="43240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1790"/>
                <a:gridCol w="1914474"/>
                <a:gridCol w="1368152"/>
                <a:gridCol w="1800200"/>
                <a:gridCol w="1512168"/>
                <a:gridCol w="1440160"/>
              </a:tblGrid>
              <a:tr h="20213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6840" algn="l"/>
                        </a:tabLs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9.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Число прикрепленного населения на 1 ВОП, чел.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Сведения из ДКПН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Согласно плановых индикаторов Регионального плана мероприятий по реализации Государственной программы «Денсаулык» на 2016 – 2019гг.</a:t>
                      </a:r>
                      <a:endParaRPr lang="ru-RU" sz="9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2500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2500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0497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6840" algn="l"/>
                        </a:tabLst>
                      </a:pP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10.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Внедрение электронной записи на прием, электронной очереди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Данные отдела ПМСП и ОЗ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Наличие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Наличие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Наличие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252914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116840" algn="l"/>
                        </a:tabLst>
                      </a:pP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11.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Снижение доли вызовов к больным с хроническими заболеваниями в часы работы организации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Данные ССМП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Не выше 27%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25%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25%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257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935591"/>
              </p:ext>
            </p:extLst>
          </p:nvPr>
        </p:nvGraphicFramePr>
        <p:xfrm>
          <a:off x="251521" y="760030"/>
          <a:ext cx="8640959" cy="44979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9546"/>
                <a:gridCol w="1616677"/>
                <a:gridCol w="864096"/>
                <a:gridCol w="1236395"/>
                <a:gridCol w="1300595"/>
                <a:gridCol w="1219309"/>
                <a:gridCol w="2004341"/>
              </a:tblGrid>
              <a:tr h="436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№ п/п</a:t>
                      </a:r>
                      <a:endParaRPr lang="ru-RU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5935" marR="459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                         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Корректировка 2017 год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Факт 2017</a:t>
                      </a:r>
                      <a:r>
                        <a:rPr lang="ru-RU" sz="12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года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</a:t>
                      </a:r>
                      <a:endParaRPr lang="ru-RU" sz="12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Пояснение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/>
                </a:tc>
              </a:tr>
              <a:tr h="2160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5935" marR="459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Кол-во населения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61 191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/>
                </a:tc>
              </a:tr>
              <a:tr h="2482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Остаток на р/с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</a:tr>
              <a:tr h="3192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ГОБМП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553 055,56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606 913,35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605 975,0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-938,35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</a:tr>
              <a:tr h="2309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ru-RU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Стоматология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ru-RU" sz="12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040,5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12 756,5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12 756,5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</a:tr>
              <a:tr h="3963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ru-RU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Школьная медицина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0,0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ru-RU" sz="12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215,5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10 215,5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</a:tr>
              <a:tr h="4027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Дневной стационар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38 061,63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46</a:t>
                      </a:r>
                      <a:r>
                        <a:rPr lang="ru-RU" sz="12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784,87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46 762,3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-22,57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</a:tr>
              <a:tr h="2752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Скрининг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11 492,31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</a:tr>
              <a:tr h="2778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СКПН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73 477,2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78 553,71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79 753,2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1 199,49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</a:tr>
              <a:tr h="2712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РВК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610,0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2 610,91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2 754,5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+143,59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</a:tr>
              <a:tr h="3768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</a:t>
                      </a:r>
                      <a:endParaRPr lang="ru-RU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Платные </a:t>
                      </a:r>
                      <a:r>
                        <a:rPr lang="ru-RU" sz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мед.услуги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в том числе:</a:t>
                      </a:r>
                      <a:r>
                        <a:rPr lang="ru-RU" sz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56 332,30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48 000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50 254,3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+2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254,3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</a:tr>
              <a:tr h="2668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</a:t>
                      </a:r>
                      <a:endParaRPr lang="ru-RU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</a:t>
                      </a:r>
                      <a:r>
                        <a:rPr lang="ru-RU" sz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доходы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2 532,3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6 590,0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6 789,2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+199,2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</a:tr>
              <a:tr h="4256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</a:t>
                      </a:r>
                      <a:endParaRPr lang="ru-RU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Платные услуги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53</a:t>
                      </a:r>
                      <a:r>
                        <a:rPr lang="ru-RU" sz="12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800,0</a:t>
                      </a:r>
                      <a:endParaRPr lang="ru-RU" sz="12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41 410,0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43 465,1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+2 055,1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</a:tr>
              <a:tr h="2664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750 069,50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805 834,84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808 471,3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+2 636,46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935" marR="45935" marT="0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490066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Структура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доходов</a:t>
            </a: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891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0506029"/>
              </p:ext>
            </p:extLst>
          </p:nvPr>
        </p:nvGraphicFramePr>
        <p:xfrm>
          <a:off x="251520" y="764704"/>
          <a:ext cx="8712968" cy="56440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6144"/>
                <a:gridCol w="648072"/>
                <a:gridCol w="1080120"/>
                <a:gridCol w="1368152"/>
                <a:gridCol w="1080120"/>
                <a:gridCol w="1152128"/>
                <a:gridCol w="2088232"/>
              </a:tblGrid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специфик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специф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 на 2017 год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Корректировка расходов</a:t>
                      </a:r>
                      <a:r>
                        <a:rPr lang="ru-RU" sz="11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2017 год</a:t>
                      </a:r>
                      <a:endParaRPr lang="ru-RU" sz="11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Факт 2017год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Отклонение +/-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Пояснение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</a:tr>
              <a:tr h="3087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по ФЗП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500 000,0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528 034,3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514 138,56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-13 895,74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</a:tr>
              <a:tr h="3191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Соц.налог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27 060,0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33 132,01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32 858,13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-273,88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Соц.отчисл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122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22 550,0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19 044,4</a:t>
                      </a: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18 431,13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-613,27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Соц.мед.страх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123</a:t>
                      </a: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2 500,0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2 239,39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-260,61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медикаментов и ИМН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90 418,6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62 500,0</a:t>
                      </a: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59 450,2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-3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049,8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отсутствие многих медикаментов в лекарственном формуляре. А также отсутствие собственной лаборатории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хоз.товаров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инвентаря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149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12 949,69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15 000,0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14 996,5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-3,5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</a:tr>
              <a:tr h="23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Ком. 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8 700,0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10 000,0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7 006,96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-2</a:t>
                      </a:r>
                      <a:r>
                        <a:rPr lang="ru-RU" sz="11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993,04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Услуги связи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1 500,0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1 473,2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-26,8</a:t>
                      </a: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15 000,0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12 837,56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12 837,56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</a:t>
                      </a:r>
                      <a:r>
                        <a:rPr lang="ru-RU" sz="11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тек.расходы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в том числе: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61 876,21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92 023,66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99 548,7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+ 7525,04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</a:tr>
              <a:tr h="2857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КДУ </a:t>
                      </a:r>
                      <a:endParaRPr lang="ru-RU" sz="11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30 000,0</a:t>
                      </a: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65 000,0</a:t>
                      </a:r>
                      <a:endParaRPr lang="ru-RU" sz="11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  <a:r>
                        <a:rPr lang="ru-RU" sz="11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597,9</a:t>
                      </a:r>
                      <a:endParaRPr lang="ru-RU" sz="11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+6 597,9</a:t>
                      </a:r>
                      <a:endParaRPr lang="ru-RU" sz="11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Увелич.расходов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по КДУ в связи с централизацией</a:t>
                      </a:r>
                      <a:r>
                        <a:rPr lang="ru-RU" sz="9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лаборатории.</a:t>
                      </a:r>
                      <a:endParaRPr lang="ru-RU" sz="9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</a:tr>
              <a:tr h="2857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Прочие р/х</a:t>
                      </a:r>
                      <a:endParaRPr lang="ru-RU" sz="11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31 876,21</a:t>
                      </a: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27 023,66</a:t>
                      </a:r>
                      <a:endParaRPr lang="ru-RU" sz="11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27950,8</a:t>
                      </a:r>
                      <a:endParaRPr lang="ru-RU" sz="11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+927,14</a:t>
                      </a:r>
                      <a:endParaRPr lang="ru-RU" sz="11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Основные средства</a:t>
                      </a:r>
                      <a:endParaRPr lang="ru-RU" sz="11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415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10 000,0</a:t>
                      </a:r>
                      <a:endParaRPr lang="ru-RU" sz="11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24 948,5</a:t>
                      </a:r>
                      <a:endParaRPr lang="ru-RU" sz="11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24 678,5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100" b="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270,0</a:t>
                      </a:r>
                      <a:endParaRPr lang="ru-RU" sz="11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1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749 554,5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801 520,43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787</a:t>
                      </a:r>
                      <a:r>
                        <a:rPr lang="ru-RU" sz="11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658,83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- 13 861,6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1924" marR="61924" marT="0" marB="0" anchor="ctr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04056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85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1351</TotalTime>
  <Words>1230</Words>
  <Application>Microsoft Office PowerPoint</Application>
  <PresentationFormat>Экран (4:3)</PresentationFormat>
  <Paragraphs>449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Открытая</vt:lpstr>
      <vt:lpstr>ГКП на ПХВ «Городская поликлиника №3»</vt:lpstr>
      <vt:lpstr>Презентация PowerPoint</vt:lpstr>
      <vt:lpstr>Презентация PowerPoint</vt:lpstr>
      <vt:lpstr>Презентация PowerPoint</vt:lpstr>
      <vt:lpstr> Для медицинских организаций, оказывающих первичную медико-санитарную и консультативно-диагностическую помощь</vt:lpstr>
      <vt:lpstr>Презентация PowerPoint</vt:lpstr>
      <vt:lpstr>Презентация PowerPoint</vt:lpstr>
      <vt:lpstr>Структура доходов</vt:lpstr>
      <vt:lpstr>Структура расходов</vt:lpstr>
      <vt:lpstr>Информация по казахстанскому содержанию за 2017 год</vt:lpstr>
      <vt:lpstr>Приобретение основных средств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Aida</cp:lastModifiedBy>
  <cp:revision>193</cp:revision>
  <cp:lastPrinted>2018-05-15T09:18:40Z</cp:lastPrinted>
  <dcterms:created xsi:type="dcterms:W3CDTF">2016-11-07T08:35:04Z</dcterms:created>
  <dcterms:modified xsi:type="dcterms:W3CDTF">2018-05-16T04:25:18Z</dcterms:modified>
</cp:coreProperties>
</file>