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57" r:id="rId9"/>
    <p:sldId id="258" r:id="rId10"/>
    <p:sldId id="279" r:id="rId11"/>
    <p:sldId id="277" r:id="rId1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3" autoAdjust="0"/>
  </p:normalViewPr>
  <p:slideViewPr>
    <p:cSldViewPr>
      <p:cViewPr>
        <p:scale>
          <a:sx n="100" d="100"/>
          <a:sy n="100" d="100"/>
        </p:scale>
        <p:origin x="-110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A70F7-659F-4C75-86B4-074EAA8E97EF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A7D60-0A58-4208-AD22-1F488C5F0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1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A7D60-0A58-4208-AD22-1F488C5F087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65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3883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ГКП на ПХВ «Городская поликлиника №3»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7772400" cy="11997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Исполнение плана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развития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2017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4881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110109"/>
              </p:ext>
            </p:extLst>
          </p:nvPr>
        </p:nvGraphicFramePr>
        <p:xfrm>
          <a:off x="683568" y="2060848"/>
          <a:ext cx="7992888" cy="3807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1152128"/>
                <a:gridCol w="1512168"/>
                <a:gridCol w="1354778"/>
                <a:gridCol w="1813574"/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lang="ru-RU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Сумма договоров             </a:t>
                      </a:r>
                      <a:endParaRPr lang="ru-RU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них 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казахстанское содержание, </a:t>
                      </a:r>
                      <a:r>
                        <a:rPr lang="ru-RU" sz="12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тыс.тенге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Казахстанское содержание, 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Медикаменты и ИМН</a:t>
                      </a:r>
                      <a:endParaRPr lang="ru-RU" sz="1200" b="1" u="none" strike="noStrike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62 500,0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59 658,2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13 399,67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22,5%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Медицинское оборудование 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24 978,5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24 678,5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2 248,0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9,1%</a:t>
                      </a:r>
                    </a:p>
                  </a:txBody>
                  <a:tcPr marL="9525" marR="9525" marT="9525" marB="0" anchor="ctr"/>
                </a:tc>
              </a:tr>
              <a:tr h="495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Товары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15 000,0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14 171,64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2 104,51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Услуги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116 361,22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117 750,42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117 750,42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5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223 314,91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216 258,76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135 502,60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62,7%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Информация по казахстанскому содержанию за 2017 год</a:t>
            </a:r>
            <a:endParaRPr lang="ru-RU" sz="3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20912" y="263210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47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года было закуплено медицинское  оборудование: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АПП для оказания ГОБМП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оборудования на сумму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24 210,5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тыс.тенге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Кресло гинекологическое новой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модификации,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 Кобра для механической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терапии,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 для развития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физиомоторики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Тренажер верхних конечностей, Портативный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многофункциональный мини-велосипед для укрепления нижних и верхних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конечностей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Кабинет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галионотерапии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галогенератором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Мультифункциональный реабилитационный стул для разработки верхних и нижних конечностей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Многофункциональный стол для упражнений руки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УЗИ аппарат,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Офтальмологический автоматический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рефрактометр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Предстерилизационная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очистка медицинских инструментов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платных медицинских услуг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закуплено медицинское оборудование на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468,0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тыс.тенге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(Аппарат для кислородной терапии) </a:t>
            </a:r>
          </a:p>
          <a:p>
            <a:pPr marL="109728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 закуплено на сумму - 24 678,5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тыс.тенге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централизованного закупа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получено медицинское оборудования на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7 310,0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тыс.тенге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(Аппарат для криохирургии)</a:t>
            </a:r>
          </a:p>
          <a:p>
            <a:pPr marL="109728" indent="0">
              <a:buNone/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 централизованно: 7310,0 </a:t>
            </a:r>
            <a:r>
              <a:rPr lang="ru-RU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тыс.тенге</a:t>
            </a: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344816" cy="562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основных средств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9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6641" y="61934"/>
            <a:ext cx="84969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FF0000"/>
                </a:solidFill>
              </a:rPr>
              <a:t>Целевые показатели плана развития.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20192"/>
              </p:ext>
            </p:extLst>
          </p:nvPr>
        </p:nvGraphicFramePr>
        <p:xfrm>
          <a:off x="296641" y="462044"/>
          <a:ext cx="8568953" cy="6030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/>
                <a:gridCol w="1800200"/>
                <a:gridCol w="1944216"/>
                <a:gridCol w="2160240"/>
              </a:tblGrid>
              <a:tr h="374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результата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ед.изм</a:t>
                      </a:r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2017г.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</a:tr>
              <a:tr h="1440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 </a:t>
                      </a:r>
                      <a:r>
                        <a:rPr lang="ru-RU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13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корректировкой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vert="vert270" anchor="ctr"/>
                </a:tc>
              </a:tr>
              <a:tr h="409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общей смертности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на 1000 населения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</a:tr>
              <a:tr h="5267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материнской смертности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на 100 000 родившихся живыми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</a:tr>
              <a:tr h="563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младенческой смертности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на 1000 живорожденных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</a:tr>
              <a:tr h="4682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смертности от БСК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на 100 тыс.населения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260,00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249,00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</a:tr>
              <a:tr h="539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заболеваемости туберкулезом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на 100 тыс.населения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26,00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25,00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</a:tr>
              <a:tr h="576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смертности от онкологических заболеваний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на 100 тыс.населения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160,00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149,00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</a:tr>
              <a:tr h="50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смертности от туберкулеза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на 100 тыс.населения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3,50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3,50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</a:tr>
              <a:tr h="6278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первичного выхода на инвалидность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на 10 тыс. работающего населения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16,00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6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56490"/>
              </p:ext>
            </p:extLst>
          </p:nvPr>
        </p:nvGraphicFramePr>
        <p:xfrm>
          <a:off x="0" y="162494"/>
          <a:ext cx="9144001" cy="6368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170"/>
                <a:gridCol w="973646"/>
                <a:gridCol w="2880320"/>
                <a:gridCol w="864096"/>
                <a:gridCol w="1288364"/>
                <a:gridCol w="1195405"/>
              </a:tblGrid>
              <a:tr h="3597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результата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ед.изм</a:t>
                      </a:r>
                      <a:r>
                        <a:rPr lang="ru-RU" sz="7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7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2017г.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 с корректировкой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2017г.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</a:tr>
              <a:tr h="204086">
                <a:tc rowSpan="1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совершенствование медицинской, реабилитационной и профилактической помощи  и обеспечение доступности медицинской помощи прикрепленному населению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прямой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прикрепленное население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65 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65 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386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объем </a:t>
                      </a:r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скрининговых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обследований населения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39 724,00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39 724,00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293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КДУ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140 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140 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497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качества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охват диспансерным наблюдением лиц трудоспособного возраста с БСК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373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Охват диспансерным наблюдением ЖФВ с ЭГЗ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620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контрацепция женщин с абсолютными противопоказаниями к беременности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373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постановка на учет по беременности в сроке до 12 недель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84,00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85,00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373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уровня перинатальной смертности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744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своевременность </a:t>
                      </a:r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выявляемости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больных с онкологическими заболеваниями I и II стадиях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64,00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323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запущенности онкологических заболеваний в 4 стадии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620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заболеваемости деструктивными формами туберкулеза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580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уровня госпитализации пациентов с осложнениями БСК (инфаркт, ОНМК)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58,00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56,00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  <a:tr h="373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эффективности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обоснованных жалоб от населения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46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009247"/>
              </p:ext>
            </p:extLst>
          </p:nvPr>
        </p:nvGraphicFramePr>
        <p:xfrm>
          <a:off x="107505" y="116635"/>
          <a:ext cx="8856982" cy="6408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784"/>
                <a:gridCol w="1357326"/>
                <a:gridCol w="2219231"/>
                <a:gridCol w="1103378"/>
                <a:gridCol w="1275784"/>
                <a:gridCol w="1100479"/>
              </a:tblGrid>
              <a:tr h="635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результата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ед.изм</a:t>
                      </a:r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94" marR="4294" marT="42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2017г.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 с корректировкой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2017г. факт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7" marR="5457" marT="5457" marB="0" anchor="ctr"/>
                </a:tc>
              </a:tr>
              <a:tr h="412713">
                <a:tc rowSpan="5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совершенствование кадрового потенциала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прямой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обучено врачей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ед.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62,00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87,00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</a:tr>
              <a:tr h="494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обучено средних </a:t>
                      </a:r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мед.работников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ед.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88,00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</a:tr>
              <a:tr h="564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качества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охват квалификационных категорий врачей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48,00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</a:tr>
              <a:tr h="850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охват квалификационных категорий средних </a:t>
                      </a:r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мед.работников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</a:tr>
              <a:tr h="776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эффективности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рост удовлетворенности населения качеством мед.помощи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95,00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95,00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</a:tr>
              <a:tr h="3406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снижение дефицита врачей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ед.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</a:tr>
              <a:tr h="494289"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Совершенствование материально-технической базы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прямой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приобретено медицинского оборудования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ед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</a:tr>
              <a:tr h="323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в т.ч. в лизинг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ед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</a:tr>
              <a:tr h="347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качества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рост уровня оснащенности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83,00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83,00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</a:tr>
              <a:tr h="1168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эффективности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доступность для населения лабораторно-инструментальных видов обследования на 1 жителя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8" marR="4648" marT="46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97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651446"/>
              </p:ext>
            </p:extLst>
          </p:nvPr>
        </p:nvGraphicFramePr>
        <p:xfrm>
          <a:off x="179512" y="1556795"/>
          <a:ext cx="8496944" cy="518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10"/>
                <a:gridCol w="2185364"/>
                <a:gridCol w="1461266"/>
                <a:gridCol w="1584176"/>
                <a:gridCol w="1440160"/>
                <a:gridCol w="1512168"/>
              </a:tblGrid>
              <a:tr h="827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 п\п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 индикаторов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Источник информации/ единица измерения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Пороговое значение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2017г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план с корректировкой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2017г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факт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1199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1684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Детская смертность от 7 дней до 5 лет, предотвратимая на уровне ПМСП (ОКИ, ОРИ)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Выгрузка из ДКПН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100% отсутствие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7437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1684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Отсутствие случаев материнской смертности, предотвратимых на уровне ПМСП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Выгрузка из ДКПН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100% отсутствие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5311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1684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Уровень госпитализации больных из числа прикрепленного населения госпитализированных с осложнением болезней системы кровообращения: инфаркт миокарда, ОНМК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Выгрузка из ДКПН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 более 60,5%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60%*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57,9%*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3907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1684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Охват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скрининговыми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осмотрами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Отчеты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 менее 70% от числа подлежащих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70%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70%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Для медицинских организаций, оказывающих первичную медико-санитарную и консультативно-диагностическую помощь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5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380457"/>
              </p:ext>
            </p:extLst>
          </p:nvPr>
        </p:nvGraphicFramePr>
        <p:xfrm>
          <a:off x="179513" y="476672"/>
          <a:ext cx="8496943" cy="5999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65"/>
                <a:gridCol w="2149539"/>
                <a:gridCol w="1502235"/>
                <a:gridCol w="1440160"/>
                <a:gridCol w="1584176"/>
                <a:gridCol w="1512168"/>
              </a:tblGrid>
              <a:tr h="1428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Удельный вес запущенных форм туберкулеза, включая фиброзно-кавернозный туберкулез, из числа впервые выявленных случаев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Выгрузка из ДКПН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 более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59%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17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Раннее выявление случаев с диагнозом злокачественные новообразования визуальной локализации 1-2 стадии (рак шейки матки, рак молочной железы, </a:t>
                      </a: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колоректальный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рак, рак кожи, рак ротоглотки)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Выгрузка из ДКПН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89,9%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89</a:t>
                      </a:r>
                      <a:r>
                        <a:rPr lang="kk-KZ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,9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%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92,4%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6201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1684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Увеличение удельного веса ВОП из общего количества врачей ПМСП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Сведения из ДКПН</a:t>
                      </a:r>
                      <a:endParaRPr lang="ru-RU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 менее 40%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75%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75%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907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1684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Индекс здоровья населения (число ни разу не обращавшихся за медицинской помощью за отчетный период)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АИС «Поликлиника», ЭРСБ, РПН, ЭРДБ. Выборка производится по ИИН</a:t>
                      </a:r>
                      <a:endParaRPr lang="ru-RU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 менее 20% с ростом в динамике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24%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24%</a:t>
                      </a:r>
                      <a:endParaRPr lang="ru-RU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9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862510"/>
              </p:ext>
            </p:extLst>
          </p:nvPr>
        </p:nvGraphicFramePr>
        <p:xfrm>
          <a:off x="395536" y="357821"/>
          <a:ext cx="8496944" cy="4324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790"/>
                <a:gridCol w="1914474"/>
                <a:gridCol w="1368152"/>
                <a:gridCol w="1800200"/>
                <a:gridCol w="1512168"/>
                <a:gridCol w="1440160"/>
              </a:tblGrid>
              <a:tr h="2021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Число прикрепленного населения на 1 ВОП, чел.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Сведения из ДКПН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Согласно плановых индикаторов Регионального плана мероприятий по реализации Государственной программы «Денсаулык» на 2016 – 2019гг.</a:t>
                      </a:r>
                      <a:endParaRPr lang="ru-RU" sz="9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2500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2500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49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Внедрение электронной записи на прием, электронной очереди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Данные отдела ПМСП и ОЗ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Наличие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Наличие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Наличие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5291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1684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Снижение доли вызовов к больным с хроническими заболеваниями в часы работы организации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Данные ССМП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 выше 27%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25%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25%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5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35591"/>
              </p:ext>
            </p:extLst>
          </p:nvPr>
        </p:nvGraphicFramePr>
        <p:xfrm>
          <a:off x="251521" y="760030"/>
          <a:ext cx="8640959" cy="4497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546"/>
                <a:gridCol w="1616677"/>
                <a:gridCol w="864096"/>
                <a:gridCol w="1236395"/>
                <a:gridCol w="1300595"/>
                <a:gridCol w="1219309"/>
                <a:gridCol w="2004341"/>
              </a:tblGrid>
              <a:tr h="436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                        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Корректировка 2017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Факт 2017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Пояснение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Кол-во населения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61 191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/>
                </a:tc>
              </a:tr>
              <a:tr h="248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Остаток на р/с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  <a:tr h="319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ГОБМП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553 055,56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606 913,35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605 975,0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-938,35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  <a:tr h="230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Стоматология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040,5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12 756,5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12 756,5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  <a:tr h="396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Школьная медицина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215,5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10 215,5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  <a:tr h="40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Дневной стационар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38 061,63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784,87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46 762,3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-22,57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  <a:tr h="27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Скрининг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11 492,31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  <a:tr h="277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СКПН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73 477,2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78 553,71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79 753,2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1 199,49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  <a:tr h="271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РВК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2 610,91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2 754,5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+143,59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  <a:tr h="376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Платные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мед.услуги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том числе: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56 332,30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48 000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50 254,3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  <a:tr h="266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2 532,3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6 590,0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6 789,2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+199,2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  <a:tr h="425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Платные услуги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800,0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41 410,0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43 465,1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+2 055,1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  <a:tr h="266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750 069,50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805 834,84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808 471,3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+2 636,46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935" marR="45935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9006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доходов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1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506029"/>
              </p:ext>
            </p:extLst>
          </p:nvPr>
        </p:nvGraphicFramePr>
        <p:xfrm>
          <a:off x="251520" y="764704"/>
          <a:ext cx="8712968" cy="5644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648072"/>
                <a:gridCol w="1080120"/>
                <a:gridCol w="1368152"/>
                <a:gridCol w="1080120"/>
                <a:gridCol w="1152128"/>
                <a:gridCol w="2088232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специфик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2017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Корректировка расходов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2017 год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Факт 2017год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Отклонение +/-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Пояснение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308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ФЗП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500 000,0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528 034,3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514 138,56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-13 895,74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31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Соц.налог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27 060,0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33 132,01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32 858,13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-273,88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Соц.отчисл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22 550,0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19 044,4</a:t>
                      </a: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18 431,13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-613,27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Соц.мед.страх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2 500,0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2 239,39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-260,61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медикаментов и ИМН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90 418,6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62 500,0</a:t>
                      </a: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59 450,2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049,8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отсутствие многих медикаментов в лекарственном формуляре. А также отсутствие собственной лаборатории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хоз.товаров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инвентаря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12 949,69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15 000,0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14 996,5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-3,5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23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Ком.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10 000,0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7 006,96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993,04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связи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1 500,0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1 473,2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-26,8</a:t>
                      </a: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12 837,56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12 837,56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тек.расходы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61 876,21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92 023,66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99 548,7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+ 7525,04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28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КДУ 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65 000,0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ru-RU" sz="11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597,9</a:t>
                      </a:r>
                      <a:endParaRPr lang="ru-RU" sz="11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+6 597,9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Увелич.расходов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 КДУ в связи с централизацией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лаборатории.</a:t>
                      </a:r>
                      <a:endParaRPr lang="ru-RU" sz="9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28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р/х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31 876,21</a:t>
                      </a: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27 023,66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27950,8</a:t>
                      </a:r>
                      <a:endParaRPr lang="ru-RU" sz="11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+927,14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Основные средства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10 000,0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24 948,5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24 678,5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270,0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749 554,5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801 520,43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658,83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- 13 861,6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24" marR="61924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8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</TotalTime>
  <Words>1230</Words>
  <Application>Microsoft Office PowerPoint</Application>
  <PresentationFormat>Экран (4:3)</PresentationFormat>
  <Paragraphs>449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ГКП на ПХВ «Городская поликлиника №3»</vt:lpstr>
      <vt:lpstr>Презентация PowerPoint</vt:lpstr>
      <vt:lpstr>Презентация PowerPoint</vt:lpstr>
      <vt:lpstr>Презентация PowerPoint</vt:lpstr>
      <vt:lpstr> Для медицинских организаций, оказывающих первичную медико-санитарную и консультативно-диагностическую помощь</vt:lpstr>
      <vt:lpstr>Презентация PowerPoint</vt:lpstr>
      <vt:lpstr>Презентация PowerPoint</vt:lpstr>
      <vt:lpstr>Структура доходов</vt:lpstr>
      <vt:lpstr>Структура расходов</vt:lpstr>
      <vt:lpstr>Информация по казахстанскому содержанию за 2017 год</vt:lpstr>
      <vt:lpstr>Приобретение основных средств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Aida</cp:lastModifiedBy>
  <cp:revision>193</cp:revision>
  <cp:lastPrinted>2018-05-15T09:18:40Z</cp:lastPrinted>
  <dcterms:created xsi:type="dcterms:W3CDTF">2016-11-07T08:35:04Z</dcterms:created>
  <dcterms:modified xsi:type="dcterms:W3CDTF">2018-05-16T04:25:18Z</dcterms:modified>
</cp:coreProperties>
</file>